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1" r:id="rId2"/>
    <p:sldId id="302" r:id="rId3"/>
    <p:sldId id="296" r:id="rId4"/>
    <p:sldId id="297" r:id="rId5"/>
    <p:sldId id="303" r:id="rId6"/>
    <p:sldId id="298" r:id="rId7"/>
    <p:sldId id="304" r:id="rId8"/>
    <p:sldId id="305" r:id="rId9"/>
    <p:sldId id="306" r:id="rId10"/>
    <p:sldId id="299" r:id="rId11"/>
    <p:sldId id="307" r:id="rId12"/>
    <p:sldId id="312" r:id="rId13"/>
    <p:sldId id="313" r:id="rId14"/>
    <p:sldId id="314" r:id="rId15"/>
    <p:sldId id="309" r:id="rId16"/>
    <p:sldId id="308" r:id="rId17"/>
    <p:sldId id="300" r:id="rId18"/>
    <p:sldId id="318" r:id="rId19"/>
    <p:sldId id="319" r:id="rId20"/>
    <p:sldId id="323" r:id="rId21"/>
    <p:sldId id="320" r:id="rId22"/>
    <p:sldId id="321" r:id="rId23"/>
    <p:sldId id="322" r:id="rId24"/>
    <p:sldId id="301" r:id="rId25"/>
    <p:sldId id="269" r:id="rId26"/>
    <p:sldId id="316" r:id="rId27"/>
    <p:sldId id="317" r:id="rId28"/>
    <p:sldId id="315" r:id="rId29"/>
    <p:sldId id="295"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guide id="8" orient="horz" pos="12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C47"/>
    <a:srgbClr val="FFFFFF"/>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4" autoAdjust="0"/>
    <p:restoredTop sz="95470" autoAdjust="0"/>
  </p:normalViewPr>
  <p:slideViewPr>
    <p:cSldViewPr snapToGrid="0" snapToObjects="1">
      <p:cViewPr>
        <p:scale>
          <a:sx n="95" d="100"/>
          <a:sy n="95" d="100"/>
        </p:scale>
        <p:origin x="1784" y="144"/>
      </p:cViewPr>
      <p:guideLst>
        <p:guide pos="5534"/>
        <p:guide orient="horz" pos="3922"/>
        <p:guide pos="216"/>
        <p:guide orient="horz" pos="1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18</a:t>
            </a:fld>
            <a:endParaRPr lang="en-US"/>
          </a:p>
        </p:txBody>
      </p:sp>
    </p:spTree>
    <p:extLst>
      <p:ext uri="{BB962C8B-B14F-4D97-AF65-F5344CB8AC3E}">
        <p14:creationId xmlns:p14="http://schemas.microsoft.com/office/powerpoint/2010/main" val="90146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tiff"/><Relationship Id="rId8" Type="http://schemas.openxmlformats.org/officeDocument/2006/relationships/image" Target="../media/image28.tiff"/><Relationship Id="rId9" Type="http://schemas.openxmlformats.org/officeDocument/2006/relationships/image" Target="../media/image29.tiff"/><Relationship Id="rId10" Type="http://schemas.openxmlformats.org/officeDocument/2006/relationships/image" Target="../media/image30.tiff"/><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5" Type="http://schemas.openxmlformats.org/officeDocument/2006/relationships/image" Target="../media/image33.tiff"/><Relationship Id="rId6" Type="http://schemas.openxmlformats.org/officeDocument/2006/relationships/image" Target="../media/image34.tiff"/><Relationship Id="rId7" Type="http://schemas.openxmlformats.org/officeDocument/2006/relationships/image" Target="../media/image35.tiff"/><Relationship Id="rId8" Type="http://schemas.openxmlformats.org/officeDocument/2006/relationships/image" Target="../media/image36.tiff"/><Relationship Id="rId9" Type="http://schemas.openxmlformats.org/officeDocument/2006/relationships/image" Target="../media/image37.tif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4349443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pic>
        <p:nvPicPr>
          <p:cNvPr id="7" name="Picture 6"/>
          <p:cNvPicPr>
            <a:picLocks/>
          </p:cNvPicPr>
          <p:nvPr/>
        </p:nvPicPr>
        <p:blipFill>
          <a:blip r:embed="rId2"/>
          <a:stretch>
            <a:fillRect/>
          </a:stretch>
        </p:blipFill>
        <p:spPr>
          <a:xfrm>
            <a:off x="1324236" y="2283578"/>
            <a:ext cx="2469600" cy="1260000"/>
          </a:xfrm>
          <a:prstGeom prst="rect">
            <a:avLst/>
          </a:prstGeom>
        </p:spPr>
      </p:pic>
      <p:pic>
        <p:nvPicPr>
          <p:cNvPr id="8" name="Picture 7"/>
          <p:cNvPicPr>
            <a:picLocks/>
          </p:cNvPicPr>
          <p:nvPr/>
        </p:nvPicPr>
        <p:blipFill>
          <a:blip r:embed="rId3"/>
          <a:stretch>
            <a:fillRect/>
          </a:stretch>
        </p:blipFill>
        <p:spPr>
          <a:xfrm>
            <a:off x="3806720" y="2283578"/>
            <a:ext cx="2466000" cy="1260000"/>
          </a:xfrm>
          <a:prstGeom prst="rect">
            <a:avLst/>
          </a:prstGeom>
        </p:spPr>
      </p:pic>
      <p:pic>
        <p:nvPicPr>
          <p:cNvPr id="9" name="Picture 8"/>
          <p:cNvPicPr>
            <a:picLocks/>
          </p:cNvPicPr>
          <p:nvPr/>
        </p:nvPicPr>
        <p:blipFill>
          <a:blip r:embed="rId4"/>
          <a:stretch>
            <a:fillRect/>
          </a:stretch>
        </p:blipFill>
        <p:spPr>
          <a:xfrm>
            <a:off x="6297622" y="2283578"/>
            <a:ext cx="2466000" cy="1260000"/>
          </a:xfrm>
          <a:prstGeom prst="rect">
            <a:avLst/>
          </a:prstGeom>
        </p:spPr>
      </p:pic>
      <p:pic>
        <p:nvPicPr>
          <p:cNvPr id="10" name="Picture 9"/>
          <p:cNvPicPr>
            <a:picLocks/>
          </p:cNvPicPr>
          <p:nvPr/>
        </p:nvPicPr>
        <p:blipFill>
          <a:blip r:embed="rId5"/>
          <a:stretch>
            <a:fillRect/>
          </a:stretch>
        </p:blipFill>
        <p:spPr>
          <a:xfrm>
            <a:off x="1314389" y="3561136"/>
            <a:ext cx="2466000" cy="1260000"/>
          </a:xfrm>
          <a:prstGeom prst="rect">
            <a:avLst/>
          </a:prstGeom>
        </p:spPr>
      </p:pic>
      <p:pic>
        <p:nvPicPr>
          <p:cNvPr id="11" name="Picture 10"/>
          <p:cNvPicPr>
            <a:picLocks/>
          </p:cNvPicPr>
          <p:nvPr/>
        </p:nvPicPr>
        <p:blipFill>
          <a:blip r:embed="rId6"/>
          <a:stretch>
            <a:fillRect/>
          </a:stretch>
        </p:blipFill>
        <p:spPr>
          <a:xfrm>
            <a:off x="3806720" y="3561136"/>
            <a:ext cx="2466000" cy="1260000"/>
          </a:xfrm>
          <a:prstGeom prst="rect">
            <a:avLst/>
          </a:prstGeom>
        </p:spPr>
      </p:pic>
      <p:pic>
        <p:nvPicPr>
          <p:cNvPr id="12" name="Picture 11"/>
          <p:cNvPicPr>
            <a:picLocks/>
          </p:cNvPicPr>
          <p:nvPr/>
        </p:nvPicPr>
        <p:blipFill>
          <a:blip r:embed="rId7"/>
          <a:stretch>
            <a:fillRect/>
          </a:stretch>
        </p:blipFill>
        <p:spPr>
          <a:xfrm>
            <a:off x="6297622" y="3561136"/>
            <a:ext cx="2466000" cy="1260000"/>
          </a:xfrm>
          <a:prstGeom prst="rect">
            <a:avLst/>
          </a:prstGeom>
        </p:spPr>
      </p:pic>
      <p:pic>
        <p:nvPicPr>
          <p:cNvPr id="13" name="Picture 12"/>
          <p:cNvPicPr>
            <a:picLocks/>
          </p:cNvPicPr>
          <p:nvPr/>
        </p:nvPicPr>
        <p:blipFill>
          <a:blip r:embed="rId8"/>
          <a:stretch>
            <a:fillRect/>
          </a:stretch>
        </p:blipFill>
        <p:spPr>
          <a:xfrm>
            <a:off x="1314389" y="4835093"/>
            <a:ext cx="2466000" cy="1260000"/>
          </a:xfrm>
          <a:prstGeom prst="rect">
            <a:avLst/>
          </a:prstGeom>
        </p:spPr>
      </p:pic>
      <p:pic>
        <p:nvPicPr>
          <p:cNvPr id="14" name="Picture 13"/>
          <p:cNvPicPr>
            <a:picLocks/>
          </p:cNvPicPr>
          <p:nvPr/>
        </p:nvPicPr>
        <p:blipFill>
          <a:blip r:embed="rId9"/>
          <a:stretch>
            <a:fillRect/>
          </a:stretch>
        </p:blipFill>
        <p:spPr>
          <a:xfrm>
            <a:off x="3806720" y="4835093"/>
            <a:ext cx="2466000" cy="1260000"/>
          </a:xfrm>
          <a:prstGeom prst="rect">
            <a:avLst/>
          </a:prstGeom>
        </p:spPr>
      </p:pic>
      <p:pic>
        <p:nvPicPr>
          <p:cNvPr id="15" name="Picture 14"/>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Semi-dynamic strategies</a:t>
            </a:r>
          </a:p>
        </p:txBody>
      </p:sp>
      <p:pic>
        <p:nvPicPr>
          <p:cNvPr id="6" name="Picture 5"/>
          <p:cNvPicPr>
            <a:picLocks/>
          </p:cNvPicPr>
          <p:nvPr/>
        </p:nvPicPr>
        <p:blipFill>
          <a:blip r:embed="rId3"/>
          <a:stretch>
            <a:fillRect/>
          </a:stretch>
        </p:blipFill>
        <p:spPr>
          <a:xfrm>
            <a:off x="1314389" y="2283578"/>
            <a:ext cx="2466000" cy="1260000"/>
          </a:xfrm>
          <a:prstGeom prst="rect">
            <a:avLst/>
          </a:prstGeom>
        </p:spPr>
      </p:pic>
      <p:pic>
        <p:nvPicPr>
          <p:cNvPr id="7" name="Picture 6"/>
          <p:cNvPicPr>
            <a:picLocks/>
          </p:cNvPicPr>
          <p:nvPr/>
        </p:nvPicPr>
        <p:blipFill>
          <a:blip r:embed="rId3"/>
          <a:stretch>
            <a:fillRect/>
          </a:stretch>
        </p:blipFill>
        <p:spPr>
          <a:xfrm>
            <a:off x="3806720" y="2283578"/>
            <a:ext cx="2466000" cy="1260000"/>
          </a:xfrm>
          <a:prstGeom prst="rect">
            <a:avLst/>
          </a:prstGeom>
        </p:spPr>
      </p:pic>
      <p:pic>
        <p:nvPicPr>
          <p:cNvPr id="8" name="Picture 7"/>
          <p:cNvPicPr>
            <a:picLocks/>
          </p:cNvPicPr>
          <p:nvPr/>
        </p:nvPicPr>
        <p:blipFill>
          <a:blip r:embed="rId4"/>
          <a:stretch>
            <a:fillRect/>
          </a:stretch>
        </p:blipFill>
        <p:spPr>
          <a:xfrm>
            <a:off x="6297622" y="2283578"/>
            <a:ext cx="2466000" cy="1260000"/>
          </a:xfrm>
          <a:prstGeom prst="rect">
            <a:avLst/>
          </a:prstGeom>
        </p:spPr>
      </p:pic>
      <p:pic>
        <p:nvPicPr>
          <p:cNvPr id="9" name="Picture 8"/>
          <p:cNvPicPr>
            <a:picLocks/>
          </p:cNvPicPr>
          <p:nvPr/>
        </p:nvPicPr>
        <p:blipFill>
          <a:blip r:embed="rId5"/>
          <a:stretch>
            <a:fillRect/>
          </a:stretch>
        </p:blipFill>
        <p:spPr>
          <a:xfrm>
            <a:off x="1314389" y="3561136"/>
            <a:ext cx="2466000" cy="1260000"/>
          </a:xfrm>
          <a:prstGeom prst="rect">
            <a:avLst/>
          </a:prstGeom>
        </p:spPr>
      </p:pic>
      <p:pic>
        <p:nvPicPr>
          <p:cNvPr id="10" name="Picture 9"/>
          <p:cNvPicPr>
            <a:picLocks/>
          </p:cNvPicPr>
          <p:nvPr/>
        </p:nvPicPr>
        <p:blipFill>
          <a:blip r:embed="rId6"/>
          <a:stretch>
            <a:fillRect/>
          </a:stretch>
        </p:blipFill>
        <p:spPr>
          <a:xfrm>
            <a:off x="3806720" y="3561136"/>
            <a:ext cx="2466000" cy="1260000"/>
          </a:xfrm>
          <a:prstGeom prst="rect">
            <a:avLst/>
          </a:prstGeom>
        </p:spPr>
      </p:pic>
      <p:pic>
        <p:nvPicPr>
          <p:cNvPr id="11" name="Picture 10"/>
          <p:cNvPicPr>
            <a:picLocks/>
          </p:cNvPicPr>
          <p:nvPr/>
        </p:nvPicPr>
        <p:blipFill>
          <a:blip r:embed="rId5"/>
          <a:stretch>
            <a:fillRect/>
          </a:stretch>
        </p:blipFill>
        <p:spPr>
          <a:xfrm>
            <a:off x="6297622" y="3561136"/>
            <a:ext cx="2466000" cy="1260000"/>
          </a:xfrm>
          <a:prstGeom prst="rect">
            <a:avLst/>
          </a:prstGeom>
        </p:spPr>
      </p:pic>
      <p:pic>
        <p:nvPicPr>
          <p:cNvPr id="12" name="Picture 11"/>
          <p:cNvPicPr>
            <a:picLocks/>
          </p:cNvPicPr>
          <p:nvPr/>
        </p:nvPicPr>
        <p:blipFill>
          <a:blip r:embed="rId7"/>
          <a:stretch>
            <a:fillRect/>
          </a:stretch>
        </p:blipFill>
        <p:spPr>
          <a:xfrm>
            <a:off x="1314389" y="4835093"/>
            <a:ext cx="2466000" cy="1260000"/>
          </a:xfrm>
          <a:prstGeom prst="rect">
            <a:avLst/>
          </a:prstGeom>
        </p:spPr>
      </p:pic>
      <p:pic>
        <p:nvPicPr>
          <p:cNvPr id="13" name="Picture 12"/>
          <p:cNvPicPr>
            <a:picLocks/>
          </p:cNvPicPr>
          <p:nvPr/>
        </p:nvPicPr>
        <p:blipFill>
          <a:blip r:embed="rId8"/>
          <a:stretch>
            <a:fillRect/>
          </a:stretch>
        </p:blipFill>
        <p:spPr>
          <a:xfrm>
            <a:off x="3806720" y="4835093"/>
            <a:ext cx="2466000" cy="1260000"/>
          </a:xfrm>
          <a:prstGeom prst="rect">
            <a:avLst/>
          </a:prstGeom>
        </p:spPr>
      </p:pic>
      <p:pic>
        <p:nvPicPr>
          <p:cNvPr id="14" name="Picture 13"/>
          <p:cNvPicPr>
            <a:picLocks/>
          </p:cNvPicPr>
          <p:nvPr/>
        </p:nvPicPr>
        <p:blipFill>
          <a:blip r:embed="rId9"/>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616044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Mean-reversion &amp; Momentum</a:t>
            </a:r>
          </a:p>
        </p:txBody>
      </p:sp>
      <p:sp>
        <p:nvSpPr>
          <p:cNvPr id="7" name="Rectangle 6"/>
          <p:cNvSpPr/>
          <p:nvPr/>
        </p:nvSpPr>
        <p:spPr>
          <a:xfrm>
            <a:off x="2985247" y="2918012"/>
            <a:ext cx="4585447" cy="19632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p>
          <a:p>
            <a:pPr algn="ctr"/>
            <a:r>
              <a:rPr lang="en-US" dirty="0" smtClean="0">
                <a:solidFill>
                  <a:srgbClr val="FFFFFF"/>
                </a:solidFill>
              </a:rPr>
              <a:t>- Additional things to discuss: discount rate, lambda, gamma, ‘random’ for timing, why 1,000,000, why 40,000</a:t>
            </a:r>
            <a:endParaRPr lang="en-US" dirty="0">
              <a:solidFill>
                <a:srgbClr val="FFFFFF"/>
              </a:solidFill>
            </a:endParaRPr>
          </a:p>
        </p:txBody>
      </p:sp>
    </p:spTree>
    <p:extLst>
      <p:ext uri="{BB962C8B-B14F-4D97-AF65-F5344CB8AC3E}">
        <p14:creationId xmlns:p14="http://schemas.microsoft.com/office/powerpoint/2010/main" val="20424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7052"/>
            <a:ext cx="9458793" cy="1584960"/>
          </a:xfrm>
        </p:spPr>
        <p:txBody>
          <a:bodyPr/>
          <a:lstStyle/>
          <a:p>
            <a:r>
              <a:rPr lang="en-US" dirty="0" err="1" smtClean="0"/>
              <a:t>cONSTANT</a:t>
            </a:r>
            <a:r>
              <a:rPr lang="en-US" dirty="0" smtClean="0"/>
              <a:t> </a:t>
            </a:r>
            <a:r>
              <a:rPr lang="en-US" dirty="0" err="1" smtClean="0"/>
              <a:t>pROPORTION</a:t>
            </a:r>
            <a:r>
              <a:rPr lang="en-US" dirty="0" smtClean="0"/>
              <a:t> PORTFOLIO INSURANCE (CPPI)</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grpSp>
        <p:nvGrpSpPr>
          <p:cNvPr id="5" name="Group 4"/>
          <p:cNvGrpSpPr/>
          <p:nvPr/>
        </p:nvGrpSpPr>
        <p:grpSpPr>
          <a:xfrm>
            <a:off x="342900" y="1651490"/>
            <a:ext cx="8458200" cy="338554"/>
            <a:chOff x="342900" y="1812131"/>
            <a:chExt cx="8458200" cy="338554"/>
          </a:xfrm>
        </p:grpSpPr>
        <p:sp>
          <p:nvSpPr>
            <p:cNvPr id="6" name="TextBox 5"/>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What is CPPI?</a:t>
              </a:r>
            </a:p>
          </p:txBody>
        </p:sp>
        <p:cxnSp>
          <p:nvCxnSpPr>
            <p:cNvPr id="7" name="Straight Connector 6"/>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342900" y="2014174"/>
            <a:ext cx="8444484" cy="584775"/>
          </a:xfrm>
          <a:prstGeom prst="rect">
            <a:avLst/>
          </a:prstGeom>
        </p:spPr>
        <p:txBody>
          <a:bodyPr wrap="square">
            <a:spAutoFit/>
          </a:bodyPr>
          <a:lstStyle/>
          <a:p>
            <a:pPr marL="285750" indent="-285750">
              <a:spcBef>
                <a:spcPts val="600"/>
              </a:spcBef>
              <a:buFont typeface="Arial" charset="0"/>
              <a:buChar char="•"/>
            </a:pPr>
            <a:r>
              <a:rPr lang="en-US" sz="1600" dirty="0">
                <a:solidFill>
                  <a:srgbClr val="323C47"/>
                </a:solidFill>
              </a:rPr>
              <a:t>CPPI allows an investor to maintain exposure to the upside potential of a risky asset while providing a capital guarantee against downside risk</a:t>
            </a:r>
            <a:r>
              <a:rPr lang="en-US" sz="1600" dirty="0" smtClean="0">
                <a:solidFill>
                  <a:srgbClr val="323C47"/>
                </a:solidFill>
              </a:rPr>
              <a:t>.</a:t>
            </a:r>
            <a:endParaRPr lang="en-US" sz="1600" dirty="0">
              <a:solidFill>
                <a:srgbClr val="323C47"/>
              </a:solidFill>
            </a:endParaRPr>
          </a:p>
        </p:txBody>
      </p:sp>
      <p:grpSp>
        <p:nvGrpSpPr>
          <p:cNvPr id="9" name="Group 8"/>
          <p:cNvGrpSpPr/>
          <p:nvPr/>
        </p:nvGrpSpPr>
        <p:grpSpPr>
          <a:xfrm>
            <a:off x="342900" y="2577230"/>
            <a:ext cx="8458200" cy="338554"/>
            <a:chOff x="342900" y="1812131"/>
            <a:chExt cx="8458200" cy="338554"/>
          </a:xfrm>
        </p:grpSpPr>
        <p:sp>
          <p:nvSpPr>
            <p:cNvPr id="10" name="TextBox 9"/>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Approach</a:t>
              </a:r>
            </a:p>
          </p:txBody>
        </p:sp>
        <p:cxnSp>
          <p:nvCxnSpPr>
            <p:cNvPr id="11" name="Straight Connector 10"/>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12" name="Rectangle 11"/>
              <p:cNvSpPr/>
              <p:nvPr/>
            </p:nvSpPr>
            <p:spPr>
              <a:xfrm>
                <a:off x="342900" y="2915783"/>
                <a:ext cx="8801100" cy="2223044"/>
              </a:xfrm>
              <a:prstGeom prst="rect">
                <a:avLst/>
              </a:prstGeom>
            </p:spPr>
            <p:txBody>
              <a:bodyPr wrap="square">
                <a:spAutoFit/>
              </a:bodyPr>
              <a:lstStyle/>
              <a:p>
                <a:pPr marL="285750" indent="-285750">
                  <a:spcBef>
                    <a:spcPts val="600"/>
                  </a:spcBef>
                  <a:buFont typeface="Arial" charset="0"/>
                  <a:buChar char="•"/>
                </a:pPr>
                <a:r>
                  <a:rPr lang="en-US" sz="1600" dirty="0" smtClean="0">
                    <a:solidFill>
                      <a:srgbClr val="323C47"/>
                    </a:solidFill>
                  </a:rPr>
                  <a:t>At time t, Portfolio Value </a:t>
                </a:r>
                <a14:m>
                  <m:oMath xmlns:m="http://schemas.openxmlformats.org/officeDocument/2006/math">
                    <m:sSub>
                      <m:sSubPr>
                        <m:ctrlPr>
                          <a:rPr lang="en-US" sz="1600" i="1">
                            <a:solidFill>
                              <a:srgbClr val="323C47"/>
                            </a:solidFill>
                            <a:latin typeface="Cambria Math" charset="0"/>
                          </a:rPr>
                        </m:ctrlPr>
                      </m:sSubPr>
                      <m:e>
                        <m:r>
                          <a:rPr lang="en-US" sz="1600" i="1">
                            <a:solidFill>
                              <a:srgbClr val="323C47"/>
                            </a:solidFill>
                            <a:latin typeface="Cambria Math" charset="0"/>
                          </a:rPr>
                          <m:t>𝑉</m:t>
                        </m:r>
                      </m:e>
                      <m:sub>
                        <m:r>
                          <a:rPr lang="en-US" sz="1600" i="1">
                            <a:solidFill>
                              <a:srgbClr val="323C47"/>
                            </a:solidFill>
                            <a:latin typeface="Cambria Math" charset="0"/>
                          </a:rPr>
                          <m:t>𝑡</m:t>
                        </m:r>
                      </m:sub>
                    </m:sSub>
                  </m:oMath>
                </a14:m>
                <a:r>
                  <a:rPr lang="en-US" sz="1600" dirty="0" smtClean="0">
                    <a:solidFill>
                      <a:srgbClr val="323C47"/>
                    </a:solidFill>
                  </a:rPr>
                  <a:t>  </a:t>
                </a:r>
              </a:p>
              <a:p>
                <a:pPr marL="285750" indent="-285750">
                  <a:spcBef>
                    <a:spcPts val="600"/>
                  </a:spcBef>
                  <a:buFont typeface="Arial" charset="0"/>
                  <a:buChar char="•"/>
                </a:pPr>
                <a:r>
                  <a:rPr lang="en-US" sz="1600" dirty="0" smtClean="0">
                    <a:solidFill>
                      <a:srgbClr val="323C47"/>
                    </a:solidFill>
                  </a:rPr>
                  <a:t>Floor </a:t>
                </a:r>
                <a14:m>
                  <m:oMath xmlns:m="http://schemas.openxmlformats.org/officeDocument/2006/math">
                    <m:sSub>
                      <m:sSubPr>
                        <m:ctrlPr>
                          <a:rPr lang="en-US" sz="1600" i="1">
                            <a:solidFill>
                              <a:srgbClr val="323C47"/>
                            </a:solidFill>
                            <a:latin typeface="Cambria Math" charset="0"/>
                          </a:rPr>
                        </m:ctrlPr>
                      </m:sSubPr>
                      <m:e>
                        <m:r>
                          <a:rPr lang="en-US" sz="1600" i="1">
                            <a:solidFill>
                              <a:srgbClr val="323C47"/>
                            </a:solidFill>
                            <a:latin typeface="Cambria Math" charset="0"/>
                          </a:rPr>
                          <m:t>𝐹</m:t>
                        </m:r>
                      </m:e>
                      <m:sub>
                        <m:r>
                          <a:rPr lang="en-US" sz="1600" i="1">
                            <a:solidFill>
                              <a:srgbClr val="323C47"/>
                            </a:solidFill>
                            <a:latin typeface="Cambria Math" charset="0"/>
                          </a:rPr>
                          <m:t>𝑡</m:t>
                        </m:r>
                      </m:sub>
                    </m:sSub>
                  </m:oMath>
                </a14:m>
                <a:r>
                  <a:rPr lang="en-US" sz="1600" dirty="0" smtClean="0">
                    <a:solidFill>
                      <a:srgbClr val="323C47"/>
                    </a:solidFill>
                  </a:rPr>
                  <a:t> calculated by NPV of monthly withdraw</a:t>
                </a:r>
              </a:p>
              <a:p>
                <a:pPr marL="285750" indent="-285750">
                  <a:spcBef>
                    <a:spcPts val="600"/>
                  </a:spcBef>
                  <a:buFont typeface="Arial" charset="0"/>
                  <a:buChar char="•"/>
                </a:pPr>
                <a:r>
                  <a:rPr lang="en-US" sz="1600" dirty="0" smtClean="0">
                    <a:solidFill>
                      <a:srgbClr val="323C47"/>
                    </a:solidFill>
                  </a:rPr>
                  <a:t>Cushion Value </a:t>
                </a:r>
                <a14:m>
                  <m:oMath xmlns:m="http://schemas.openxmlformats.org/officeDocument/2006/math">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𝐶</m:t>
                        </m:r>
                      </m:e>
                      <m:sub>
                        <m:r>
                          <a:rPr lang="en-US" sz="1600" b="0" i="1" smtClean="0">
                            <a:solidFill>
                              <a:srgbClr val="323C47"/>
                            </a:solidFill>
                            <a:latin typeface="Cambria Math" charset="0"/>
                          </a:rPr>
                          <m:t>𝑡</m:t>
                        </m:r>
                      </m:sub>
                    </m:sSub>
                    <m:r>
                      <a:rPr lang="en-US" sz="1600" b="0" i="1" smtClean="0">
                        <a:solidFill>
                          <a:srgbClr val="323C47"/>
                        </a:solidFill>
                        <a:latin typeface="Cambria Math" charset="0"/>
                      </a:rPr>
                      <m:t>=</m:t>
                    </m:r>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𝑉</m:t>
                        </m:r>
                      </m:e>
                      <m:sub>
                        <m:r>
                          <a:rPr lang="en-US" sz="1600" b="0" i="1" smtClean="0">
                            <a:solidFill>
                              <a:srgbClr val="323C47"/>
                            </a:solidFill>
                            <a:latin typeface="Cambria Math" charset="0"/>
                          </a:rPr>
                          <m:t>𝑡</m:t>
                        </m:r>
                      </m:sub>
                    </m:sSub>
                    <m:r>
                      <a:rPr lang="en-US" sz="1600" b="0" i="1" smtClean="0">
                        <a:solidFill>
                          <a:srgbClr val="323C47"/>
                        </a:solidFill>
                        <a:latin typeface="Cambria Math" charset="0"/>
                      </a:rPr>
                      <m:t>−</m:t>
                    </m:r>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𝐹</m:t>
                        </m:r>
                      </m:e>
                      <m:sub>
                        <m:r>
                          <a:rPr lang="en-US" sz="1600" b="0" i="1" smtClean="0">
                            <a:solidFill>
                              <a:srgbClr val="323C47"/>
                            </a:solidFill>
                            <a:latin typeface="Cambria Math" charset="0"/>
                          </a:rPr>
                          <m:t>𝑡</m:t>
                        </m:r>
                      </m:sub>
                    </m:sSub>
                  </m:oMath>
                </a14:m>
                <a:r>
                  <a:rPr lang="en-US" sz="1600" baseline="-25000" dirty="0" smtClean="0">
                    <a:solidFill>
                      <a:srgbClr val="323C47"/>
                    </a:solidFill>
                  </a:rPr>
                  <a:t> </a:t>
                </a:r>
                <a:endParaRPr lang="en-US" sz="1600" dirty="0" smtClean="0">
                  <a:solidFill>
                    <a:srgbClr val="323C47"/>
                  </a:solidFill>
                </a:endParaRPr>
              </a:p>
              <a:p>
                <a:pPr marL="285750" indent="-285750">
                  <a:spcBef>
                    <a:spcPts val="600"/>
                  </a:spcBef>
                  <a:buFont typeface="Arial" charset="0"/>
                  <a:buChar char="•"/>
                </a:pPr>
                <a:r>
                  <a:rPr lang="en-US" sz="1600" dirty="0" smtClean="0">
                    <a:solidFill>
                      <a:srgbClr val="323C47"/>
                    </a:solidFill>
                  </a:rPr>
                  <a:t>When Cushion Value </a:t>
                </a:r>
                <a14:m>
                  <m:oMath xmlns:m="http://schemas.openxmlformats.org/officeDocument/2006/math">
                    <m:sSub>
                      <m:sSubPr>
                        <m:ctrlPr>
                          <a:rPr lang="en-US" sz="1600" i="1">
                            <a:solidFill>
                              <a:srgbClr val="323C47"/>
                            </a:solidFill>
                            <a:latin typeface="Cambria Math" charset="0"/>
                          </a:rPr>
                        </m:ctrlPr>
                      </m:sSubPr>
                      <m:e>
                        <m:r>
                          <a:rPr lang="en-US" sz="1600" i="1">
                            <a:solidFill>
                              <a:srgbClr val="323C47"/>
                            </a:solidFill>
                            <a:latin typeface="Cambria Math" charset="0"/>
                          </a:rPr>
                          <m:t>𝐶</m:t>
                        </m:r>
                      </m:e>
                      <m:sub>
                        <m:r>
                          <a:rPr lang="en-US" sz="1600" i="1">
                            <a:solidFill>
                              <a:srgbClr val="323C47"/>
                            </a:solidFill>
                            <a:latin typeface="Cambria Math" charset="0"/>
                          </a:rPr>
                          <m:t>𝑡</m:t>
                        </m:r>
                      </m:sub>
                    </m:sSub>
                    <m:r>
                      <a:rPr lang="en-US" sz="1600" b="0" i="0" smtClean="0">
                        <a:solidFill>
                          <a:srgbClr val="323C47"/>
                        </a:solidFill>
                        <a:latin typeface="Cambria Math" charset="0"/>
                      </a:rPr>
                      <m:t>&gt;0</m:t>
                    </m:r>
                  </m:oMath>
                </a14:m>
                <a:r>
                  <a:rPr lang="en-US" sz="1600" dirty="0" smtClean="0">
                    <a:solidFill>
                      <a:srgbClr val="323C47"/>
                    </a:solidFill>
                  </a:rPr>
                  <a:t>, we invest total amount </a:t>
                </a:r>
                <a14:m>
                  <m:oMath xmlns:m="http://schemas.openxmlformats.org/officeDocument/2006/math">
                    <m:sSub>
                      <m:sSubPr>
                        <m:ctrlPr>
                          <a:rPr lang="en-US" sz="1600" i="1" smtClean="0">
                            <a:solidFill>
                              <a:srgbClr val="323C47"/>
                            </a:solidFill>
                            <a:latin typeface="Cambria Math" charset="0"/>
                          </a:rPr>
                        </m:ctrlPr>
                      </m:sSubPr>
                      <m:e>
                        <m:r>
                          <a:rPr lang="en-US" sz="1600" b="0" i="1" smtClean="0">
                            <a:solidFill>
                              <a:srgbClr val="323C47"/>
                            </a:solidFill>
                            <a:latin typeface="Cambria Math" charset="0"/>
                          </a:rPr>
                          <m:t>𝑒</m:t>
                        </m:r>
                      </m:e>
                      <m:sub>
                        <m:r>
                          <a:rPr lang="en-US" sz="1600" b="0" i="1" smtClean="0">
                            <a:solidFill>
                              <a:srgbClr val="323C47"/>
                            </a:solidFill>
                            <a:latin typeface="Cambria Math" charset="0"/>
                          </a:rPr>
                          <m:t>𝑡</m:t>
                        </m:r>
                      </m:sub>
                    </m:sSub>
                    <m:r>
                      <a:rPr lang="en-US" sz="1600" b="0" i="1" smtClean="0">
                        <a:solidFill>
                          <a:srgbClr val="323C47"/>
                        </a:solidFill>
                        <a:latin typeface="Cambria Math" charset="0"/>
                      </a:rPr>
                      <m:t>=</m:t>
                    </m:r>
                    <m:r>
                      <a:rPr lang="en-US" sz="1600" b="0" i="1" smtClean="0">
                        <a:solidFill>
                          <a:srgbClr val="323C47"/>
                        </a:solidFill>
                        <a:latin typeface="Cambria Math" charset="0"/>
                      </a:rPr>
                      <m:t>𝑚</m:t>
                    </m:r>
                    <m:sSub>
                      <m:sSubPr>
                        <m:ctrlPr>
                          <a:rPr lang="en-US" sz="1600" i="1">
                            <a:solidFill>
                              <a:srgbClr val="323C47"/>
                            </a:solidFill>
                            <a:latin typeface="Cambria Math" charset="0"/>
                          </a:rPr>
                        </m:ctrlPr>
                      </m:sSubPr>
                      <m:e>
                        <m:r>
                          <a:rPr lang="en-US" sz="1600" i="1">
                            <a:solidFill>
                              <a:srgbClr val="323C47"/>
                            </a:solidFill>
                            <a:latin typeface="Cambria Math" charset="0"/>
                          </a:rPr>
                          <m:t>𝐶</m:t>
                        </m:r>
                      </m:e>
                      <m:sub>
                        <m:r>
                          <a:rPr lang="en-US" sz="1600" i="1">
                            <a:solidFill>
                              <a:srgbClr val="323C47"/>
                            </a:solidFill>
                            <a:latin typeface="Cambria Math" charset="0"/>
                          </a:rPr>
                          <m:t>𝑡</m:t>
                        </m:r>
                      </m:sub>
                    </m:sSub>
                  </m:oMath>
                </a14:m>
                <a:r>
                  <a:rPr lang="en-US" sz="1600" dirty="0" smtClean="0">
                    <a:solidFill>
                      <a:srgbClr val="323C47"/>
                    </a:solidFill>
                  </a:rPr>
                  <a:t> in equity</a:t>
                </a:r>
              </a:p>
              <a:p>
                <a:pPr marL="285750" indent="-285750">
                  <a:spcBef>
                    <a:spcPts val="600"/>
                  </a:spcBef>
                  <a:buFont typeface="Arial" charset="0"/>
                  <a:buChar char="•"/>
                </a:pPr>
                <a14:m>
                  <m:oMath xmlns:m="http://schemas.openxmlformats.org/officeDocument/2006/math">
                    <m:r>
                      <a:rPr lang="en-US" sz="1600" b="0" i="1" dirty="0" smtClean="0">
                        <a:solidFill>
                          <a:srgbClr val="323C47"/>
                        </a:solidFill>
                        <a:latin typeface="Cambria Math" charset="0"/>
                      </a:rPr>
                      <m:t>𝑚</m:t>
                    </m:r>
                  </m:oMath>
                </a14:m>
                <a:r>
                  <a:rPr lang="en-US" sz="1600" dirty="0" smtClean="0">
                    <a:solidFill>
                      <a:srgbClr val="323C47"/>
                    </a:solidFill>
                  </a:rPr>
                  <a:t> is a nonnegative constant measured by inverse of max historical equity return; higher </a:t>
                </a:r>
                <a14:m>
                  <m:oMath xmlns:m="http://schemas.openxmlformats.org/officeDocument/2006/math">
                    <m:r>
                      <a:rPr lang="en-US" sz="1600" i="1" dirty="0" smtClean="0">
                        <a:solidFill>
                          <a:srgbClr val="323C47"/>
                        </a:solidFill>
                        <a:latin typeface="Cambria Math" charset="0"/>
                      </a:rPr>
                      <m:t>𝑚</m:t>
                    </m:r>
                  </m:oMath>
                </a14:m>
                <a:r>
                  <a:rPr lang="en-US" sz="1600" dirty="0" smtClean="0">
                    <a:solidFill>
                      <a:srgbClr val="323C47"/>
                    </a:solidFill>
                  </a:rPr>
                  <a:t> </a:t>
                </a:r>
                <a:r>
                  <a:rPr lang="en-US" sz="1600" dirty="0" smtClean="0">
                    <a:solidFill>
                      <a:srgbClr val="323C47"/>
                    </a:solidFill>
                    <a:sym typeface="Wingdings"/>
                  </a:rPr>
                  <a:t> higher amount invested in equity </a:t>
                </a:r>
                <a:r>
                  <a:rPr lang="en-US" sz="1600" dirty="0">
                    <a:solidFill>
                      <a:srgbClr val="323C47"/>
                    </a:solidFill>
                    <a:sym typeface="Wingdings"/>
                  </a:rPr>
                  <a:t> </a:t>
                </a:r>
                <a:r>
                  <a:rPr lang="en-US" sz="1600" dirty="0" smtClean="0">
                    <a:solidFill>
                      <a:srgbClr val="323C47"/>
                    </a:solidFill>
                    <a:sym typeface="Wingdings"/>
                  </a:rPr>
                  <a:t>higher risk exposure</a:t>
                </a:r>
                <a:endParaRPr lang="en-US" sz="1600" dirty="0" smtClean="0">
                  <a:solidFill>
                    <a:srgbClr val="323C47"/>
                  </a:solidFill>
                </a:endParaRPr>
              </a:p>
              <a:p>
                <a:pPr marL="285750" indent="-285750">
                  <a:spcBef>
                    <a:spcPts val="600"/>
                  </a:spcBef>
                  <a:buFont typeface="Arial" charset="0"/>
                  <a:buChar char="•"/>
                </a:pPr>
                <a:r>
                  <a:rPr lang="en-US" sz="1600" dirty="0" smtClean="0">
                    <a:solidFill>
                      <a:srgbClr val="323C47"/>
                    </a:solidFill>
                  </a:rPr>
                  <a:t>The iteration </a:t>
                </a:r>
                <a14:m>
                  <m:oMath xmlns:m="http://schemas.openxmlformats.org/officeDocument/2006/math">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𝑉</m:t>
                        </m:r>
                      </m:e>
                      <m:sub>
                        <m:r>
                          <a:rPr lang="en-US" sz="1600" b="0" i="1" smtClean="0">
                            <a:solidFill>
                              <a:srgbClr val="323C47"/>
                            </a:solidFill>
                            <a:latin typeface="Cambria Math" charset="0"/>
                          </a:rPr>
                          <m:t>𝑡</m:t>
                        </m:r>
                        <m:r>
                          <a:rPr lang="en-US" sz="1600" b="0" i="1" smtClean="0">
                            <a:solidFill>
                              <a:srgbClr val="323C47"/>
                            </a:solidFill>
                            <a:latin typeface="Cambria Math" charset="0"/>
                          </a:rPr>
                          <m:t>+1</m:t>
                        </m:r>
                      </m:sub>
                    </m:sSub>
                    <m:r>
                      <a:rPr lang="en-US" sz="1600" b="0" i="1" smtClean="0">
                        <a:solidFill>
                          <a:srgbClr val="323C47"/>
                        </a:solidFill>
                        <a:latin typeface="Cambria Math" charset="0"/>
                      </a:rPr>
                      <m:t>=</m:t>
                    </m:r>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𝑉</m:t>
                        </m:r>
                      </m:e>
                      <m:sub>
                        <m:r>
                          <a:rPr lang="en-US" sz="1600" b="0" i="1" smtClean="0">
                            <a:solidFill>
                              <a:srgbClr val="323C47"/>
                            </a:solidFill>
                            <a:latin typeface="Cambria Math" charset="0"/>
                          </a:rPr>
                          <m:t>𝑡</m:t>
                        </m:r>
                      </m:sub>
                    </m:sSub>
                    <m:r>
                      <a:rPr lang="en-US" sz="1600" b="0" i="0" smtClean="0">
                        <a:solidFill>
                          <a:srgbClr val="323C47"/>
                        </a:solidFill>
                        <a:latin typeface="Cambria Math" charset="0"/>
                      </a:rPr>
                      <m:t>+</m:t>
                    </m:r>
                    <m:sSub>
                      <m:sSubPr>
                        <m:ctrlPr>
                          <a:rPr lang="en-US" sz="1600" i="1">
                            <a:solidFill>
                              <a:srgbClr val="323C47"/>
                            </a:solidFill>
                            <a:latin typeface="Cambria Math" charset="0"/>
                          </a:rPr>
                        </m:ctrlPr>
                      </m:sSubPr>
                      <m:e>
                        <m:r>
                          <a:rPr lang="en-US" sz="1600" i="1">
                            <a:solidFill>
                              <a:srgbClr val="323C47"/>
                            </a:solidFill>
                            <a:latin typeface="Cambria Math" charset="0"/>
                          </a:rPr>
                          <m:t>𝑒</m:t>
                        </m:r>
                      </m:e>
                      <m:sub>
                        <m:r>
                          <a:rPr lang="en-US" sz="1600" i="1">
                            <a:solidFill>
                              <a:srgbClr val="323C47"/>
                            </a:solidFill>
                            <a:latin typeface="Cambria Math" charset="0"/>
                          </a:rPr>
                          <m:t>𝑡</m:t>
                        </m:r>
                      </m:sub>
                    </m:sSub>
                    <m:r>
                      <a:rPr lang="en-US" sz="1600" i="1" smtClean="0">
                        <a:solidFill>
                          <a:srgbClr val="323C47"/>
                        </a:solidFill>
                        <a:latin typeface="Cambria Math" charset="0"/>
                        <a:ea typeface="Cambria Math" charset="0"/>
                        <a:cs typeface="Cambria Math" charset="0"/>
                      </a:rPr>
                      <m:t>×</m:t>
                    </m:r>
                    <m:sSub>
                      <m:sSubPr>
                        <m:ctrlPr>
                          <a:rPr lang="en-US" sz="160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𝑟</m:t>
                        </m:r>
                      </m:e>
                      <m:sub>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𝑒</m:t>
                            </m:r>
                          </m:e>
                          <m:sub>
                            <m:r>
                              <a:rPr lang="en-US" sz="1600" b="0" i="1" smtClean="0">
                                <a:solidFill>
                                  <a:srgbClr val="323C47"/>
                                </a:solidFill>
                                <a:latin typeface="Cambria Math" charset="0"/>
                                <a:ea typeface="Cambria Math" charset="0"/>
                                <a:cs typeface="Cambria Math" charset="0"/>
                              </a:rPr>
                              <m:t>𝑡</m:t>
                            </m:r>
                          </m:sub>
                        </m:sSub>
                      </m:sub>
                    </m:sSub>
                    <m:r>
                      <a:rPr lang="en-US" sz="1600" b="0" i="1" smtClean="0">
                        <a:solidFill>
                          <a:srgbClr val="323C47"/>
                        </a:solidFill>
                        <a:latin typeface="Cambria Math" charset="0"/>
                        <a:ea typeface="Cambria Math" charset="0"/>
                        <a:cs typeface="Cambria Math" charset="0"/>
                      </a:rPr>
                      <m:t>+</m:t>
                    </m:r>
                    <m:d>
                      <m:dPr>
                        <m:ctrlPr>
                          <a:rPr lang="en-US" sz="1600" b="0" i="1" smtClean="0">
                            <a:solidFill>
                              <a:srgbClr val="323C47"/>
                            </a:solidFill>
                            <a:latin typeface="Cambria Math" charset="0"/>
                            <a:ea typeface="Cambria Math" charset="0"/>
                            <a:cs typeface="Cambria Math" charset="0"/>
                          </a:rPr>
                        </m:ctrlPr>
                      </m:dPr>
                      <m:e>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𝑉</m:t>
                            </m:r>
                          </m:e>
                          <m:sub>
                            <m:r>
                              <a:rPr lang="en-US" sz="1600" b="0" i="1" smtClean="0">
                                <a:solidFill>
                                  <a:srgbClr val="323C47"/>
                                </a:solidFill>
                                <a:latin typeface="Cambria Math" charset="0"/>
                                <a:ea typeface="Cambria Math" charset="0"/>
                                <a:cs typeface="Cambria Math" charset="0"/>
                              </a:rPr>
                              <m:t>𝑡</m:t>
                            </m:r>
                          </m:sub>
                        </m:sSub>
                        <m:r>
                          <a:rPr lang="en-US" sz="1600" b="0" i="1" smtClean="0">
                            <a:solidFill>
                              <a:srgbClr val="323C47"/>
                            </a:solidFill>
                            <a:latin typeface="Cambria Math" charset="0"/>
                            <a:ea typeface="Cambria Math" charset="0"/>
                            <a:cs typeface="Cambria Math" charset="0"/>
                          </a:rPr>
                          <m:t>−</m:t>
                        </m:r>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𝑒</m:t>
                            </m:r>
                          </m:e>
                          <m:sub>
                            <m:r>
                              <a:rPr lang="en-US" sz="1600" b="0" i="1" smtClean="0">
                                <a:solidFill>
                                  <a:srgbClr val="323C47"/>
                                </a:solidFill>
                                <a:latin typeface="Cambria Math" charset="0"/>
                                <a:ea typeface="Cambria Math" charset="0"/>
                                <a:cs typeface="Cambria Math" charset="0"/>
                              </a:rPr>
                              <m:t>𝑡</m:t>
                            </m:r>
                          </m:sub>
                        </m:sSub>
                      </m:e>
                    </m:d>
                    <m:r>
                      <a:rPr lang="en-US" sz="1600" b="0" i="1" smtClean="0">
                        <a:solidFill>
                          <a:srgbClr val="323C47"/>
                        </a:solidFill>
                        <a:latin typeface="Cambria Math" charset="0"/>
                        <a:ea typeface="Cambria Math" charset="0"/>
                        <a:cs typeface="Cambria Math" charset="0"/>
                      </a:rPr>
                      <m:t>×</m:t>
                    </m:r>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𝑟</m:t>
                        </m:r>
                      </m:e>
                      <m:sub>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𝐹𝐼</m:t>
                            </m:r>
                          </m:e>
                          <m:sub>
                            <m:r>
                              <a:rPr lang="en-US" sz="1600" b="0" i="1" smtClean="0">
                                <a:solidFill>
                                  <a:srgbClr val="323C47"/>
                                </a:solidFill>
                                <a:latin typeface="Cambria Math" charset="0"/>
                                <a:ea typeface="Cambria Math" charset="0"/>
                                <a:cs typeface="Cambria Math" charset="0"/>
                              </a:rPr>
                              <m:t>𝑡</m:t>
                            </m:r>
                          </m:sub>
                        </m:sSub>
                      </m:sub>
                    </m:sSub>
                    <m:r>
                      <a:rPr lang="en-US" sz="1600" b="0" i="1" smtClean="0">
                        <a:solidFill>
                          <a:srgbClr val="323C47"/>
                        </a:solidFill>
                        <a:latin typeface="Cambria Math" charset="0"/>
                        <a:ea typeface="Cambria Math" charset="0"/>
                        <a:cs typeface="Cambria Math" charset="0"/>
                      </a:rPr>
                      <m:t>−</m:t>
                    </m:r>
                    <m:r>
                      <a:rPr lang="en-US" sz="1600" b="0" i="1" smtClean="0">
                        <a:solidFill>
                          <a:srgbClr val="323C47"/>
                        </a:solidFill>
                        <a:latin typeface="Cambria Math" charset="0"/>
                        <a:ea typeface="Cambria Math" charset="0"/>
                        <a:cs typeface="Cambria Math" charset="0"/>
                      </a:rPr>
                      <m:t>𝑚𝑜𝑛𝑡h𝑙𝑦</m:t>
                    </m:r>
                    <m:r>
                      <a:rPr lang="en-US" sz="1600" b="0" i="1" smtClean="0">
                        <a:solidFill>
                          <a:srgbClr val="323C47"/>
                        </a:solidFill>
                        <a:latin typeface="Cambria Math" charset="0"/>
                        <a:ea typeface="Cambria Math" charset="0"/>
                        <a:cs typeface="Cambria Math" charset="0"/>
                      </a:rPr>
                      <m:t> </m:t>
                    </m:r>
                    <m:r>
                      <a:rPr lang="en-US" sz="1600" b="0" i="1" smtClean="0">
                        <a:solidFill>
                          <a:srgbClr val="323C47"/>
                        </a:solidFill>
                        <a:latin typeface="Cambria Math" charset="0"/>
                        <a:ea typeface="Cambria Math" charset="0"/>
                        <a:cs typeface="Cambria Math" charset="0"/>
                      </a:rPr>
                      <m:t>𝑤𝑖𝑡h𝑑𝑟𝑎𝑤</m:t>
                    </m:r>
                  </m:oMath>
                </a14:m>
                <a:endParaRPr lang="en-US" sz="1600" dirty="0" smtClean="0">
                  <a:solidFill>
                    <a:srgbClr val="323C47"/>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342900" y="2915783"/>
                <a:ext cx="8801100" cy="2223044"/>
              </a:xfrm>
              <a:prstGeom prst="rect">
                <a:avLst/>
              </a:prstGeom>
              <a:blipFill rotWithShape="0">
                <a:blip r:embed="rId2"/>
                <a:stretch>
                  <a:fillRect l="-277" t="-822" b="-15616"/>
                </a:stretch>
              </a:blipFill>
            </p:spPr>
            <p:txBody>
              <a:bodyPr/>
              <a:lstStyle/>
              <a:p>
                <a:r>
                  <a:rPr lang="en-US">
                    <a:noFill/>
                  </a:rPr>
                  <a:t> </a:t>
                </a:r>
              </a:p>
            </p:txBody>
          </p:sp>
        </mc:Fallback>
      </mc:AlternateContent>
      <p:grpSp>
        <p:nvGrpSpPr>
          <p:cNvPr id="18" name="Group 17"/>
          <p:cNvGrpSpPr/>
          <p:nvPr/>
        </p:nvGrpSpPr>
        <p:grpSpPr>
          <a:xfrm>
            <a:off x="342900" y="523457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Measure</a:t>
              </a: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342900" y="5573124"/>
            <a:ext cx="8444484" cy="584775"/>
          </a:xfrm>
          <a:prstGeom prst="rect">
            <a:avLst/>
          </a:prstGeom>
        </p:spPr>
        <p:txBody>
          <a:bodyPr wrap="square">
            <a:spAutoFit/>
          </a:bodyPr>
          <a:lstStyle/>
          <a:p>
            <a:pPr marL="285750" indent="-285750">
              <a:spcBef>
                <a:spcPts val="600"/>
              </a:spcBef>
              <a:buFont typeface="Arial" charset="0"/>
              <a:buChar char="•"/>
            </a:pPr>
            <a:r>
              <a:rPr lang="en-US" sz="1600" dirty="0" smtClean="0">
                <a:solidFill>
                  <a:srgbClr val="323C47"/>
                </a:solidFill>
              </a:rPr>
              <a:t>After running 100,000 simulations, a positive mean portfolio value by time of retirement shows CPPI a stable strategy with limited downside risk and chance in bullish market.</a:t>
            </a:r>
            <a:endParaRPr lang="en-US" sz="1600" dirty="0">
              <a:solidFill>
                <a:srgbClr val="323C47"/>
              </a:solidFill>
            </a:endParaRPr>
          </a:p>
        </p:txBody>
      </p:sp>
    </p:spTree>
    <p:extLst>
      <p:ext uri="{BB962C8B-B14F-4D97-AF65-F5344CB8AC3E}">
        <p14:creationId xmlns:p14="http://schemas.microsoft.com/office/powerpoint/2010/main" val="1969923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284749" y="2172475"/>
            <a:ext cx="6568333" cy="40536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a:t>
            </a:r>
            <a:r>
              <a:rPr lang="en-US" sz="1800" smtClean="0"/>
              <a:t>= 0.3</a:t>
            </a:r>
            <a:r>
              <a:rPr lang="en-US" smtClean="0"/>
              <a:t/>
            </a:r>
            <a:br>
              <a:rPr lang="en-US" smtClean="0"/>
            </a:br>
            <a:endParaRPr lang="en-US" b="0" i="1" cap="none" dirty="0">
              <a:solidFill>
                <a:schemeClr val="tx1"/>
              </a:solidFill>
            </a:endParaRPr>
          </a:p>
        </p:txBody>
      </p:sp>
    </p:spTree>
    <p:extLst>
      <p:ext uri="{BB962C8B-B14F-4D97-AF65-F5344CB8AC3E}">
        <p14:creationId xmlns:p14="http://schemas.microsoft.com/office/powerpoint/2010/main" val="629371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sp>
        <p:nvSpPr>
          <p:cNvPr id="13"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0.5</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727328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0.7 </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63399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3021535"/>
              </p:ext>
            </p:extLst>
          </p:nvPr>
        </p:nvGraphicFramePr>
        <p:xfrm>
          <a:off x="342900" y="1931009"/>
          <a:ext cx="8444483" cy="4030797"/>
        </p:xfrm>
        <a:graphic>
          <a:graphicData uri="http://schemas.openxmlformats.org/drawingml/2006/table">
            <a:tbl>
              <a:tblPr firstRow="1" bandRow="1">
                <a:tableStyleId>{5C22544A-7EE6-4342-B048-85BDC9FD1C3A}</a:tableStyleId>
              </a:tblPr>
              <a:tblGrid>
                <a:gridCol w="1748743"/>
                <a:gridCol w="1339148"/>
                <a:gridCol w="1339148"/>
                <a:gridCol w="1339148"/>
                <a:gridCol w="1339148"/>
                <a:gridCol w="133914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Median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16.16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1.06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3.89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1.45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3.75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-0.21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7.90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-4.75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1.31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3.77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1.07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1.33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0.62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5.66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0.3</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26</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0.5</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004057081"/>
              </p:ext>
            </p:extLst>
          </p:nvPr>
        </p:nvGraphicFramePr>
        <p:xfrm>
          <a:off x="342900" y="1931009"/>
          <a:ext cx="8444483" cy="4030797"/>
        </p:xfrm>
        <a:graphic>
          <a:graphicData uri="http://schemas.openxmlformats.org/drawingml/2006/table">
            <a:tbl>
              <a:tblPr firstRow="1" bandRow="1">
                <a:tableStyleId>{5C22544A-7EE6-4342-B048-85BDC9FD1C3A}</a:tableStyleId>
              </a:tblPr>
              <a:tblGrid>
                <a:gridCol w="1748743"/>
                <a:gridCol w="1339148"/>
                <a:gridCol w="1339148"/>
                <a:gridCol w="1339148"/>
                <a:gridCol w="1339148"/>
                <a:gridCol w="133914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Median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0.13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8.30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0.63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-2.58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18.33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-3.02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27.64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-0.19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8.05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8.05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0.92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-2.72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0.35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-2.83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16.87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214118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27</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0.7</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74400474"/>
              </p:ext>
            </p:extLst>
          </p:nvPr>
        </p:nvGraphicFramePr>
        <p:xfrm>
          <a:off x="342900" y="1931009"/>
          <a:ext cx="8444483" cy="4030797"/>
        </p:xfrm>
        <a:graphic>
          <a:graphicData uri="http://schemas.openxmlformats.org/drawingml/2006/table">
            <a:tbl>
              <a:tblPr firstRow="1" bandRow="1">
                <a:tableStyleId>{5C22544A-7EE6-4342-B048-85BDC9FD1C3A}</a:tableStyleId>
              </a:tblPr>
              <a:tblGrid>
                <a:gridCol w="1748743"/>
                <a:gridCol w="1339148"/>
                <a:gridCol w="1339148"/>
                <a:gridCol w="1339148"/>
                <a:gridCol w="1339148"/>
                <a:gridCol w="133914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Median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-2.66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1.71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9.04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-4.53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2.00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-0.94</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rgbClr val="323C47"/>
                          </a:solidFill>
                        </a:rPr>
                        <a:t>-0.78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2.02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-2.49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-2.69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-0.18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0.70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-1.79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6.22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586470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28</a:t>
            </a:fld>
            <a:endParaRPr lang="en-US" dirty="0"/>
          </a:p>
        </p:txBody>
      </p:sp>
    </p:spTree>
    <p:extLst>
      <p:ext uri="{BB962C8B-B14F-4D97-AF65-F5344CB8AC3E}">
        <p14:creationId xmlns:p14="http://schemas.microsoft.com/office/powerpoint/2010/main" val="12852785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29</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8458200" cy="609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charset="0"/>
                            </a:rPr>
                            <m:t>𝑁</m:t>
                          </m:r>
                        </m:num>
                        <m:den>
                          <m:r>
                            <a:rPr lang="de-DE" b="0" i="1" smtClean="0">
                              <a:solidFill>
                                <a:srgbClr val="323C47"/>
                              </a:solidFill>
                              <a:latin typeface="Cambria Math" charset="0"/>
                            </a:rPr>
                            <m:t>10</m:t>
                          </m:r>
                        </m:den>
                      </m:f>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8458200" cy="609077"/>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661778"/>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3" name="TextBox 12"/>
          <p:cNvSpPr txBox="1"/>
          <p:nvPr/>
        </p:nvSpPr>
        <p:spPr>
          <a:xfrm>
            <a:off x="342900" y="3131457"/>
            <a:ext cx="8442325" cy="338554"/>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a:solidFill>
                  <a:srgbClr val="323C47"/>
                </a:solidFill>
                <a:latin typeface="Arial" charset="0"/>
              </a:rPr>
              <a:t>N</a:t>
            </a:r>
            <a:r>
              <a:rPr lang="de-DE" sz="1600" i="1"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returns</a:t>
            </a:r>
            <a:r>
              <a:rPr lang="de-DE" sz="1600" dirty="0" smtClean="0">
                <a:solidFill>
                  <a:srgbClr val="323C47"/>
                </a:solidFill>
                <a:latin typeface="Arial" charset="0"/>
              </a:rPr>
              <a:t> in </a:t>
            </a:r>
            <a:r>
              <a:rPr lang="de-DE" sz="1600" dirty="0" err="1" smtClean="0">
                <a:solidFill>
                  <a:srgbClr val="323C47"/>
                </a:solidFill>
                <a:latin typeface="Arial" charset="0"/>
              </a:rPr>
              <a:t>worst</a:t>
            </a:r>
            <a:r>
              <a:rPr lang="de-DE" sz="1600" dirty="0" smtClean="0">
                <a:solidFill>
                  <a:srgbClr val="323C47"/>
                </a:solidFill>
                <a:latin typeface="Arial" charset="0"/>
              </a:rPr>
              <a:t> </a:t>
            </a:r>
            <a:r>
              <a:rPr lang="de-DE" sz="1600" dirty="0" err="1" smtClean="0">
                <a:solidFill>
                  <a:srgbClr val="323C47"/>
                </a:solidFill>
                <a:latin typeface="Arial" charset="0"/>
              </a:rPr>
              <a:t>third</a:t>
            </a:r>
            <a:r>
              <a:rPr lang="de-DE" sz="1600" dirty="0" smtClean="0">
                <a:solidFill>
                  <a:srgbClr val="323C47"/>
                </a:solidFill>
                <a:latin typeface="Arial" charset="0"/>
              </a:rPr>
              <a:t>. </a:t>
            </a:r>
            <a:endParaRPr lang="en-US" sz="1600" dirty="0" smtClean="0">
              <a:solidFill>
                <a:srgbClr val="323C47"/>
              </a:solidFill>
              <a:latin typeface="Arial" charset="0"/>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4562731"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4562731"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3803934"/>
                <a:ext cx="4562731" cy="830997"/>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3803934"/>
                <a:ext cx="4562731" cy="830997"/>
              </a:xfrm>
              <a:prstGeom prst="rect">
                <a:avLst/>
              </a:prstGeom>
              <a:blipFill rotWithShape="0">
                <a:blip r:embed="rId3"/>
                <a:stretch>
                  <a:fillRect l="-668" t="-2206" b="-8824"/>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488925" y="2362531"/>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mc:AlternateContent xmlns:mc="http://schemas.openxmlformats.org/markup-compatibility/2006" xmlns:a14="http://schemas.microsoft.com/office/drawing/2010/main">
        <mc:Choice Requires="a14">
          <p:sp>
            <p:nvSpPr>
              <p:cNvPr id="12" name="TextBox 11"/>
              <p:cNvSpPr txBox="1"/>
              <p:nvPr/>
            </p:nvSpPr>
            <p:spPr>
              <a:xfrm>
                <a:off x="342900" y="4706154"/>
                <a:ext cx="4562731"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2900" y="4706154"/>
                <a:ext cx="4562731" cy="610936"/>
              </a:xfrm>
              <a:prstGeom prst="rect">
                <a:avLst/>
              </a:prstGeom>
              <a:blipFill rotWithShape="0">
                <a:blip r:embed="rId4"/>
                <a:stretch>
                  <a:fillRect/>
                </a:stretch>
              </a:blipFill>
            </p:spPr>
            <p:txBody>
              <a:bodyPr/>
              <a:lstStyle/>
              <a:p>
                <a:r>
                  <a:rPr lang="en-US">
                    <a:noFill/>
                  </a:rPr>
                  <a:t> </a:t>
                </a:r>
              </a:p>
            </p:txBody>
          </p:sp>
        </mc:Fallback>
      </mc:AlternateContent>
      <p:sp>
        <p:nvSpPr>
          <p:cNvPr id="13" name="TextBox 12"/>
          <p:cNvSpPr txBox="1"/>
          <p:nvPr/>
        </p:nvSpPr>
        <p:spPr>
          <a:xfrm>
            <a:off x="342900" y="5365830"/>
            <a:ext cx="4562731" cy="830997"/>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smtClean="0">
                <a:solidFill>
                  <a:srgbClr val="1B202F"/>
                </a:solidFill>
                <a:latin typeface="Arial" charset="0"/>
              </a:rPr>
              <a:t>(1)</a:t>
            </a:r>
            <a:endParaRPr lang="en-US" sz="1000" dirty="0" smtClean="0">
              <a:solidFill>
                <a:srgbClr val="1B202F"/>
              </a:solidFill>
              <a:latin typeface="Arial"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3" y="2392524"/>
            <a:ext cx="4005935" cy="2636935"/>
          </a:xfrm>
          <a:prstGeom prst="rect">
            <a:avLst/>
          </a:prstGeom>
        </p:spPr>
      </p:pic>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1501</TotalTime>
  <Words>1234</Words>
  <Application>Microsoft Macintosh PowerPoint</Application>
  <PresentationFormat>On-screen Show (4:3)</PresentationFormat>
  <Paragraphs>371</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cONSTANT pROPORTION PORTFOLIO INSURANCE (CPPI)</vt:lpstr>
      <vt:lpstr>  </vt:lpstr>
      <vt:lpstr>  </vt:lpstr>
      <vt:lpstr>  </vt:lpstr>
      <vt:lpstr>  </vt:lpstr>
      <vt:lpstr>Strategy Summary</vt:lpstr>
      <vt:lpstr>Strategy Summary</vt:lpstr>
      <vt:lpstr>Strategy Summary</vt:lpstr>
      <vt:lpstr>Closing remarks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195</cp:revision>
  <cp:lastPrinted>2018-11-28T05:27:32Z</cp:lastPrinted>
  <dcterms:created xsi:type="dcterms:W3CDTF">2017-11-09T02:03:55Z</dcterms:created>
  <dcterms:modified xsi:type="dcterms:W3CDTF">2018-11-28T15:20:47Z</dcterms:modified>
</cp:coreProperties>
</file>